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E32492-0E1B-451B-8D15-723228549BC6}" type="datetimeFigureOut">
              <a:rPr lang="nl-NL" smtClean="0"/>
              <a:t>28-6-2024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569B4-B79C-4573-8A0E-673483696F5E}" type="slidenum">
              <a:rPr lang="nl-NL" smtClean="0"/>
              <a:t>‹nr.›</a:t>
            </a:fld>
            <a:endParaRPr lang="nl-NL"/>
          </a:p>
        </p:txBody>
      </p:sp>
    </p:spTree>
    <p:extLst>
      <p:ext uri="{BB962C8B-B14F-4D97-AF65-F5344CB8AC3E}">
        <p14:creationId xmlns:p14="http://schemas.microsoft.com/office/powerpoint/2010/main" val="102040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B1569B4-B79C-4573-8A0E-673483696F5E}" type="slidenum">
              <a:rPr lang="nl-NL" smtClean="0"/>
              <a:t>8</a:t>
            </a:fld>
            <a:endParaRPr lang="nl-NL"/>
          </a:p>
        </p:txBody>
      </p:sp>
    </p:spTree>
    <p:extLst>
      <p:ext uri="{BB962C8B-B14F-4D97-AF65-F5344CB8AC3E}">
        <p14:creationId xmlns:p14="http://schemas.microsoft.com/office/powerpoint/2010/main" val="377405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50D98-BC24-14B3-304C-8A3A47B0AE8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97975B7-EA18-D09F-3592-AF66EED59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7559226-6CDC-95B6-64CA-2B419518AC7A}"/>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6A4875B3-C5D2-AA36-A4A9-45467A665D0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2ECD9D-F985-BCE1-1375-B3FC9CC1EC07}"/>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170245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6C4AC-AF22-FDFD-C792-CBE46206537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85D6038-789B-0479-3098-A8361131303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4623DF-8A8B-2F7E-CCAE-D93007731F40}"/>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340043D8-0CA2-2E09-4004-C6E1E59675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DA6EED-419C-2A8F-4D21-B4A4B868100D}"/>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409653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41D86B-8D78-D0DB-3003-0058C8B7E92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5774FD5-CCE1-C43A-2151-0783D7F7209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6DBA83-75F5-55E5-F2C7-B3944107B0F6}"/>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48D413A9-7278-4CC1-F039-8921D1C040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4304524-27BA-CB0F-19E8-84E7D9EF33E2}"/>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44916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26C25-237B-768A-B559-C25E24D2B63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1E5741E-D682-3BCA-7AF2-B8FA8E61D74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DC70B30-7CD4-FB1B-264C-252502CE17ED}"/>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39DF8495-3828-C514-9DF9-3147D14F7EF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E8BE8B-B915-D625-04DA-52065E99CE8F}"/>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33332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63C53A-2AAA-1E1F-2AC4-7B0893E3200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F99F369-67F3-2C96-87EB-AFB4C9744C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42B391D-B637-9B6B-3EA8-848D46781C1B}"/>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6EE5DA18-04DC-C986-F11C-2682BEE471B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531F3A-0361-C04B-5E04-FFBD8B317173}"/>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108181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F08A9E-A367-5A9D-FA32-139AA27A99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4C2251D-E2E9-7675-60F1-3BF3AE21F38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257C95D-2C47-E9A2-D5D6-FCF4C1A5955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6065BB2-C601-8649-6F43-CB8F20DA4865}"/>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6" name="Tijdelijke aanduiding voor voettekst 5">
            <a:extLst>
              <a:ext uri="{FF2B5EF4-FFF2-40B4-BE49-F238E27FC236}">
                <a16:creationId xmlns:a16="http://schemas.microsoft.com/office/drawing/2014/main" id="{4C310270-2B0B-B9AE-4C61-F69FCA118A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26C23D8-E988-3871-5D4D-35C1F85F3B11}"/>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155825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F059D-58BC-670C-0F2E-7E501625262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AEAF451-1523-01FC-BF62-E5C05B725D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6333289-4776-35EF-4B8D-C6E5D60C07F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6F2DCDE-0852-DF7B-B28A-00A6FE50B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1A9E707-A6C7-456D-BF61-863C436ABF5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B0E88A9-C43E-CB30-06CF-2E5DCDA6B679}"/>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8" name="Tijdelijke aanduiding voor voettekst 7">
            <a:extLst>
              <a:ext uri="{FF2B5EF4-FFF2-40B4-BE49-F238E27FC236}">
                <a16:creationId xmlns:a16="http://schemas.microsoft.com/office/drawing/2014/main" id="{93963306-F9B6-D3D4-B535-752BE913429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49FDEC1-12E0-EA9F-9318-6F768DE82B1C}"/>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135756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89A27-86E2-C101-3A60-31B8CA66C9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4894D02-557B-CFEF-4165-DB4235ADFDA3}"/>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4" name="Tijdelijke aanduiding voor voettekst 3">
            <a:extLst>
              <a:ext uri="{FF2B5EF4-FFF2-40B4-BE49-F238E27FC236}">
                <a16:creationId xmlns:a16="http://schemas.microsoft.com/office/drawing/2014/main" id="{EEA14FB5-9882-14A8-CBB8-FFE8158FA69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01DD7C9-E1B5-0C99-D86E-B6B43948AE2E}"/>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341039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A9E9FDA-D5C5-8293-B0B2-DC5459BE61A9}"/>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3" name="Tijdelijke aanduiding voor voettekst 2">
            <a:extLst>
              <a:ext uri="{FF2B5EF4-FFF2-40B4-BE49-F238E27FC236}">
                <a16:creationId xmlns:a16="http://schemas.microsoft.com/office/drawing/2014/main" id="{B4F45EF0-68C4-9D23-1546-D5B1D1EB532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B3C65E4-AEBC-4EB8-B929-31B84BF18615}"/>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47817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CE5F64-7649-4BBC-C8F2-F8284263AC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B46E49C-3693-31D8-31C7-1E202CBE20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AD9AF88-F34B-5D5B-B892-B05C362E4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988F421-BC8B-145E-CFD5-EDB7D55BF2F8}"/>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6" name="Tijdelijke aanduiding voor voettekst 5">
            <a:extLst>
              <a:ext uri="{FF2B5EF4-FFF2-40B4-BE49-F238E27FC236}">
                <a16:creationId xmlns:a16="http://schemas.microsoft.com/office/drawing/2014/main" id="{C64AEF73-1F2C-F713-59AD-5AF25E6E78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1D32E44-8388-B33D-F46C-442AF174C646}"/>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347649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F016E5-C66B-0FA7-3B54-F58DCF96282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3DB7060-C089-FE81-1A49-F7C6C1199E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E8A128B-9487-25F4-FBCC-67BB16720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751C2B5-7114-09CE-768A-C07B650E9D3B}"/>
              </a:ext>
            </a:extLst>
          </p:cNvPr>
          <p:cNvSpPr>
            <a:spLocks noGrp="1"/>
          </p:cNvSpPr>
          <p:nvPr>
            <p:ph type="dt" sz="half" idx="10"/>
          </p:nvPr>
        </p:nvSpPr>
        <p:spPr/>
        <p:txBody>
          <a:bodyPr/>
          <a:lstStyle/>
          <a:p>
            <a:fld id="{7777CBA2-4437-48AC-BD8C-26BA5E334CB9}" type="datetimeFigureOut">
              <a:rPr lang="nl-NL" smtClean="0"/>
              <a:t>28-6-2024</a:t>
            </a:fld>
            <a:endParaRPr lang="nl-NL"/>
          </a:p>
        </p:txBody>
      </p:sp>
      <p:sp>
        <p:nvSpPr>
          <p:cNvPr id="6" name="Tijdelijke aanduiding voor voettekst 5">
            <a:extLst>
              <a:ext uri="{FF2B5EF4-FFF2-40B4-BE49-F238E27FC236}">
                <a16:creationId xmlns:a16="http://schemas.microsoft.com/office/drawing/2014/main" id="{6C20655C-B4C1-2AF6-4576-49FB18EBD1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515620F-F24A-FF9C-A561-83A4B30A428F}"/>
              </a:ext>
            </a:extLst>
          </p:cNvPr>
          <p:cNvSpPr>
            <a:spLocks noGrp="1"/>
          </p:cNvSpPr>
          <p:nvPr>
            <p:ph type="sldNum" sz="quarter" idx="12"/>
          </p:nvPr>
        </p:nvSpPr>
        <p:spPr/>
        <p:txBody>
          <a:bodyPr/>
          <a:lstStyle/>
          <a:p>
            <a:fld id="{44A5D1E7-8E58-4736-A1FB-E438F36A1313}" type="slidenum">
              <a:rPr lang="nl-NL" smtClean="0"/>
              <a:t>‹nr.›</a:t>
            </a:fld>
            <a:endParaRPr lang="nl-NL"/>
          </a:p>
        </p:txBody>
      </p:sp>
    </p:spTree>
    <p:extLst>
      <p:ext uri="{BB962C8B-B14F-4D97-AF65-F5344CB8AC3E}">
        <p14:creationId xmlns:p14="http://schemas.microsoft.com/office/powerpoint/2010/main" val="92495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442706A-85C6-DA2B-BCD5-2C16E615E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22C6C1D-9A3B-710E-3436-0C9C8A8F46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054B5A-76DE-0B10-8343-47225E1A7A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77CBA2-4437-48AC-BD8C-26BA5E334CB9}" type="datetimeFigureOut">
              <a:rPr lang="nl-NL" smtClean="0"/>
              <a:t>28-6-2024</a:t>
            </a:fld>
            <a:endParaRPr lang="nl-NL"/>
          </a:p>
        </p:txBody>
      </p:sp>
      <p:sp>
        <p:nvSpPr>
          <p:cNvPr id="5" name="Tijdelijke aanduiding voor voettekst 4">
            <a:extLst>
              <a:ext uri="{FF2B5EF4-FFF2-40B4-BE49-F238E27FC236}">
                <a16:creationId xmlns:a16="http://schemas.microsoft.com/office/drawing/2014/main" id="{F118884E-85B1-24BB-7265-4C61E0E82B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547EEEB5-E0F4-4CF1-C1EA-1B6416BF6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A5D1E7-8E58-4736-A1FB-E438F36A1313}" type="slidenum">
              <a:rPr lang="nl-NL" smtClean="0"/>
              <a:t>‹nr.›</a:t>
            </a:fld>
            <a:endParaRPr lang="nl-NL"/>
          </a:p>
        </p:txBody>
      </p:sp>
    </p:spTree>
    <p:extLst>
      <p:ext uri="{BB962C8B-B14F-4D97-AF65-F5344CB8AC3E}">
        <p14:creationId xmlns:p14="http://schemas.microsoft.com/office/powerpoint/2010/main" val="1566577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AADE1-E8F5-EB50-B49E-FA08982FDADE}"/>
              </a:ext>
            </a:extLst>
          </p:cNvPr>
          <p:cNvSpPr>
            <a:spLocks noGrp="1"/>
          </p:cNvSpPr>
          <p:nvPr>
            <p:ph type="ctrTitle"/>
          </p:nvPr>
        </p:nvSpPr>
        <p:spPr>
          <a:xfrm>
            <a:off x="1524000" y="1122363"/>
            <a:ext cx="7997952" cy="852741"/>
          </a:xfrm>
        </p:spPr>
        <p:txBody>
          <a:bodyPr>
            <a:normAutofit fontScale="90000"/>
          </a:bodyPr>
          <a:lstStyle/>
          <a:p>
            <a:r>
              <a:rPr lang="nl-NL" i="1" dirty="0">
                <a:latin typeface="+mn-lt"/>
              </a:rPr>
              <a:t>Toezicht</a:t>
            </a:r>
          </a:p>
        </p:txBody>
      </p:sp>
      <p:sp>
        <p:nvSpPr>
          <p:cNvPr id="3" name="Ondertitel 2">
            <a:extLst>
              <a:ext uri="{FF2B5EF4-FFF2-40B4-BE49-F238E27FC236}">
                <a16:creationId xmlns:a16="http://schemas.microsoft.com/office/drawing/2014/main" id="{7844F183-C67B-0D12-26A4-4567075E9565}"/>
              </a:ext>
            </a:extLst>
          </p:cNvPr>
          <p:cNvSpPr>
            <a:spLocks noGrp="1"/>
          </p:cNvSpPr>
          <p:nvPr>
            <p:ph type="subTitle" idx="1"/>
          </p:nvPr>
        </p:nvSpPr>
        <p:spPr>
          <a:xfrm>
            <a:off x="1524000" y="3577178"/>
            <a:ext cx="9144000" cy="1655762"/>
          </a:xfrm>
        </p:spPr>
        <p:txBody>
          <a:bodyPr>
            <a:normAutofit/>
          </a:bodyPr>
          <a:lstStyle/>
          <a:p>
            <a:r>
              <a:rPr lang="nl-NL" sz="3200" b="1" dirty="0">
                <a:effectLst/>
                <a:latin typeface="Calibri" panose="020F0502020204030204" pitchFamily="34" charset="0"/>
                <a:ea typeface="Calibri" panose="020F0502020204030204" pitchFamily="34" charset="0"/>
                <a:cs typeface="Times New Roman" panose="02020603050405020304" pitchFamily="18" charset="0"/>
              </a:rPr>
              <a:t>Reikwijdte, visie toezicht WMO </a:t>
            </a:r>
            <a:endParaRPr lang="nl-NL" sz="3200" dirty="0"/>
          </a:p>
        </p:txBody>
      </p:sp>
    </p:spTree>
    <p:extLst>
      <p:ext uri="{BB962C8B-B14F-4D97-AF65-F5344CB8AC3E}">
        <p14:creationId xmlns:p14="http://schemas.microsoft.com/office/powerpoint/2010/main" val="12953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B607042E-749B-EE14-FE6D-B4BD144E1704}"/>
              </a:ext>
            </a:extLst>
          </p:cNvPr>
          <p:cNvSpPr txBox="1"/>
          <p:nvPr/>
        </p:nvSpPr>
        <p:spPr>
          <a:xfrm>
            <a:off x="3048000" y="3015746"/>
            <a:ext cx="6973824" cy="1988878"/>
          </a:xfrm>
          <a:prstGeom prst="rect">
            <a:avLst/>
          </a:prstGeom>
          <a:noFill/>
        </p:spPr>
        <p:txBody>
          <a:bodyPr wrap="square">
            <a:spAutoFit/>
          </a:bodyPr>
          <a:lstStyle/>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“Toezicht is het verzamelen van de informatie</a:t>
            </a:r>
          </a:p>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over de vraag of een handeling of zaak</a:t>
            </a:r>
          </a:p>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voldoet aan de daaraan gestelde eisen, het</a:t>
            </a:r>
          </a:p>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zich daarna vormen van een oordeel daarover</a:t>
            </a:r>
          </a:p>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 het eventueel naar aanleiding daarvan</a:t>
            </a:r>
          </a:p>
          <a:p>
            <a:pPr algn="just">
              <a:lnSpc>
                <a:spcPts val="1400"/>
              </a:lnSpc>
              <a:spcAft>
                <a:spcPts val="1200"/>
              </a:spcAft>
            </a:pPr>
            <a:r>
              <a:rPr lang="nl-NL"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interveniëren</a:t>
            </a:r>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06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940EF34-AE92-2F00-A0F5-8F1D82D72936}"/>
              </a:ext>
            </a:extLst>
          </p:cNvPr>
          <p:cNvSpPr txBox="1"/>
          <p:nvPr/>
        </p:nvSpPr>
        <p:spPr>
          <a:xfrm>
            <a:off x="3048000" y="1254273"/>
            <a:ext cx="6096000" cy="4355551"/>
          </a:xfrm>
          <a:prstGeom prst="rect">
            <a:avLst/>
          </a:prstGeom>
          <a:noFill/>
        </p:spPr>
        <p:txBody>
          <a:bodyPr wrap="square">
            <a:spAutoFit/>
          </a:bodyPr>
          <a:lstStyle/>
          <a:p>
            <a:pPr marL="285750" indent="-285750">
              <a:buFont typeface="Arial" panose="020B0604020202020204" pitchFamily="34" charset="0"/>
              <a:buChar char="•"/>
            </a:pPr>
            <a:r>
              <a:rPr lang="nl-NL" sz="1800" dirty="0">
                <a:solidFill>
                  <a:srgbClr val="000000"/>
                </a:solidFill>
                <a:effectLst/>
                <a:latin typeface="Calibri" panose="020F0502020204030204" pitchFamily="34" charset="0"/>
                <a:ea typeface="Times New Roman" panose="02020603050405020304" pitchFamily="18" charset="0"/>
              </a:rPr>
              <a:t>Gemeenten zijn integraal verantwoordelijk voor de kwaliteit van de uitvoering van de bij wet opgedragen taken, de handhaving daarvan en het toezicht daarop.</a:t>
            </a:r>
          </a:p>
          <a:p>
            <a:pPr marL="285750" indent="-285750" algn="just">
              <a:buFont typeface="Arial" panose="020B0604020202020204" pitchFamily="34" charset="0"/>
              <a:buChar char="•"/>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Het toezicht ziet toe op de </a:t>
            </a:r>
            <a:r>
              <a:rPr lang="nl-NL" sz="1800" b="1" dirty="0">
                <a:effectLst/>
                <a:latin typeface="Calibri" panose="020F0502020204030204" pitchFamily="34" charset="0"/>
                <a:ea typeface="MS Mincho" panose="02020609040205080304" pitchFamily="49" charset="-128"/>
                <a:cs typeface="Times New Roman" panose="02020603050405020304" pitchFamily="18" charset="0"/>
              </a:rPr>
              <a:t>kwaliteit</a:t>
            </a:r>
            <a:r>
              <a:rPr lang="nl-NL" sz="1800" dirty="0">
                <a:effectLst/>
                <a:latin typeface="Calibri" panose="020F0502020204030204" pitchFamily="34" charset="0"/>
                <a:ea typeface="MS Mincho" panose="02020609040205080304" pitchFamily="49" charset="-128"/>
                <a:cs typeface="Times New Roman" panose="02020603050405020304" pitchFamily="18" charset="0"/>
              </a:rPr>
              <a:t> van de maatschappelijke ondersteuning in het kader van de </a:t>
            </a:r>
            <a:r>
              <a:rPr lang="nl-NL" sz="1800" dirty="0" err="1">
                <a:effectLst/>
                <a:latin typeface="Calibri" panose="020F0502020204030204" pitchFamily="34" charset="0"/>
                <a:ea typeface="MS Mincho" panose="02020609040205080304" pitchFamily="49" charset="-128"/>
                <a:cs typeface="Times New Roman" panose="02020603050405020304" pitchFamily="18" charset="0"/>
              </a:rPr>
              <a:t>Wmo</a:t>
            </a:r>
            <a:r>
              <a:rPr lang="nl-NL" sz="1800" dirty="0">
                <a:effectLst/>
                <a:latin typeface="Calibri" panose="020F0502020204030204" pitchFamily="34" charset="0"/>
                <a:ea typeface="MS Mincho" panose="02020609040205080304" pitchFamily="49" charset="-128"/>
                <a:cs typeface="Times New Roman" panose="02020603050405020304" pitchFamily="18" charset="0"/>
              </a:rPr>
              <a:t> zoals die door aanbieders wordt uitgevoerd, die door de gemeenten in het kader van de </a:t>
            </a:r>
            <a:r>
              <a:rPr lang="nl-NL" sz="1800" dirty="0" err="1">
                <a:effectLst/>
                <a:latin typeface="Calibri" panose="020F0502020204030204" pitchFamily="34" charset="0"/>
                <a:ea typeface="MS Mincho" panose="02020609040205080304" pitchFamily="49" charset="-128"/>
                <a:cs typeface="Times New Roman" panose="02020603050405020304" pitchFamily="18" charset="0"/>
              </a:rPr>
              <a:t>Wmo</a:t>
            </a:r>
            <a:r>
              <a:rPr lang="nl-NL" sz="1800" dirty="0">
                <a:effectLst/>
                <a:latin typeface="Calibri" panose="020F0502020204030204" pitchFamily="34" charset="0"/>
                <a:ea typeface="MS Mincho" panose="02020609040205080304" pitchFamily="49" charset="-128"/>
                <a:cs typeface="Times New Roman" panose="02020603050405020304" pitchFamily="18" charset="0"/>
              </a:rPr>
              <a:t> zijn gecontracteerd of op grond van de </a:t>
            </a:r>
            <a:r>
              <a:rPr lang="nl-NL" sz="1800" dirty="0" err="1">
                <a:effectLst/>
                <a:latin typeface="Calibri" panose="020F0502020204030204" pitchFamily="34" charset="0"/>
                <a:ea typeface="MS Mincho" panose="02020609040205080304" pitchFamily="49" charset="-128"/>
                <a:cs typeface="Times New Roman" panose="02020603050405020304" pitchFamily="18" charset="0"/>
              </a:rPr>
              <a:t>Wmo</a:t>
            </a:r>
            <a:r>
              <a:rPr lang="nl-NL" sz="1800" dirty="0">
                <a:effectLst/>
                <a:latin typeface="Calibri" panose="020F0502020204030204" pitchFamily="34" charset="0"/>
                <a:ea typeface="MS Mincho" panose="02020609040205080304" pitchFamily="49" charset="-128"/>
                <a:cs typeface="Times New Roman" panose="02020603050405020304" pitchFamily="18" charset="0"/>
              </a:rPr>
              <a:t> subsidie krijgen.</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Het toezicht ziet toe op de regels uit de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Wmo</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en eventuele beleidsregels, regels uit gemeentelijke verordeningen en de voorwaarden die de gemeente in overeenkomsten met aanbieders heeft opgenomen.</a:t>
            </a:r>
            <a:r>
              <a:rPr lang="nl-NL" sz="1800" dirty="0">
                <a:effectLst/>
                <a:latin typeface="Times" panose="02020603050405020304" pitchFamily="18"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Welke aanbieders gecontroleerd worden en op welke wijze wordt door de gemeente en de toezichthouder schriftelijk vastgelegd. 	</a:t>
            </a:r>
            <a:endParaRPr lang="nl-NL" dirty="0"/>
          </a:p>
        </p:txBody>
      </p:sp>
    </p:spTree>
    <p:extLst>
      <p:ext uri="{BB962C8B-B14F-4D97-AF65-F5344CB8AC3E}">
        <p14:creationId xmlns:p14="http://schemas.microsoft.com/office/powerpoint/2010/main" val="390816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C00F885-B6DB-666B-160B-BA0ECBA618CD}"/>
              </a:ext>
            </a:extLst>
          </p:cNvPr>
          <p:cNvSpPr txBox="1"/>
          <p:nvPr/>
        </p:nvSpPr>
        <p:spPr>
          <a:xfrm>
            <a:off x="3048000" y="3244334"/>
            <a:ext cx="6096000" cy="1200329"/>
          </a:xfrm>
          <a:prstGeom prst="rect">
            <a:avLst/>
          </a:prstGeom>
          <a:noFill/>
        </p:spPr>
        <p:txBody>
          <a:bodyPr wrap="square">
            <a:spAutoFit/>
          </a:bodyPr>
          <a:lstStyle/>
          <a:p>
            <a:pPr algn="just"/>
            <a:r>
              <a:rPr lang="nl-NL" sz="1800" b="1" dirty="0">
                <a:effectLst/>
                <a:latin typeface="Calibri" panose="020F0502020204030204" pitchFamily="34" charset="0"/>
                <a:ea typeface="MS Mincho" panose="02020609040205080304" pitchFamily="49" charset="-128"/>
                <a:cs typeface="Times New Roman" panose="02020603050405020304" pitchFamily="18" charset="0"/>
              </a:rPr>
              <a:t>Reactief toezicht</a:t>
            </a:r>
          </a:p>
          <a:p>
            <a:pPr marL="342900" lvl="0" indent="-342900" algn="just">
              <a:buFont typeface="+mj-lt"/>
              <a:buAutoNum type="arabicParenR"/>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het calamiteiten-  en incidententoezicht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arenR"/>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het signaal gestuurd toezicht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6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D2A2539-0F55-F9FD-0460-B71C76F8E6E0}"/>
              </a:ext>
            </a:extLst>
          </p:cNvPr>
          <p:cNvSpPr txBox="1"/>
          <p:nvPr/>
        </p:nvSpPr>
        <p:spPr>
          <a:xfrm>
            <a:off x="3048000" y="1982549"/>
            <a:ext cx="6096000" cy="3211905"/>
          </a:xfrm>
          <a:prstGeom prst="rect">
            <a:avLst/>
          </a:prstGeom>
          <a:noFill/>
        </p:spPr>
        <p:txBody>
          <a:bodyPr wrap="square">
            <a:spAutoFit/>
          </a:bodyPr>
          <a:lstStyle/>
          <a:p>
            <a:pPr lvl="0" algn="just"/>
            <a:r>
              <a:rPr lang="nl-NL" sz="1800" i="1" dirty="0">
                <a:effectLst/>
                <a:latin typeface="Calibri" panose="020F0502020204030204" pitchFamily="34" charset="0"/>
                <a:ea typeface="MS Mincho" panose="02020609040205080304" pitchFamily="49" charset="-128"/>
                <a:cs typeface="Times New Roman" panose="02020603050405020304" pitchFamily="18" charset="0"/>
              </a:rPr>
              <a:t>Calamiteitentoezicht</a:t>
            </a:r>
          </a:p>
          <a:p>
            <a:pPr lvl="0" algn="just"/>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Deze vorm van toezicht is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reactief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en wordt uitgevoerd naar aanleiding van meldingen van calamiteiten. </a:t>
            </a:r>
          </a:p>
          <a:p>
            <a:pPr algn="just">
              <a:lnSpc>
                <a:spcPct val="115000"/>
              </a:lnSpc>
              <a:spcAft>
                <a:spcPts val="1000"/>
              </a:spcAft>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Voor de eindconclusies die volgen uit calamiteitenonderzoek geldt dat deze minder uitgebreid van aard zijn dan rapportages die opgesteld worden naar aanleiding van een signaal gestuurd onderzoek of kwaliteitsonderzoek, omdat de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focus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in dit type onderzoek ligt op de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proceskwaliteit</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en de mate waarin deze gewaarborgd wordt door de aanbieder. </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41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7D78FE1-3DE1-E8C0-3C93-1F22F7D0390E}"/>
              </a:ext>
            </a:extLst>
          </p:cNvPr>
          <p:cNvSpPr txBox="1"/>
          <p:nvPr/>
        </p:nvSpPr>
        <p:spPr>
          <a:xfrm>
            <a:off x="3048000" y="2554885"/>
            <a:ext cx="6096000" cy="1938992"/>
          </a:xfrm>
          <a:prstGeom prst="rect">
            <a:avLst/>
          </a:prstGeom>
          <a:noFill/>
        </p:spPr>
        <p:txBody>
          <a:bodyPr wrap="square">
            <a:spAutoFit/>
          </a:bodyPr>
          <a:lstStyle/>
          <a:p>
            <a:pPr lvl="0" algn="just"/>
            <a:r>
              <a:rPr lang="nl-NL" sz="1800" i="1" dirty="0">
                <a:effectLst/>
                <a:latin typeface="Calibri" panose="020F0502020204030204" pitchFamily="34" charset="0"/>
                <a:ea typeface="Times New Roman" panose="02020603050405020304" pitchFamily="18" charset="0"/>
                <a:cs typeface="Times New Roman" panose="02020603050405020304" pitchFamily="18" charset="0"/>
              </a:rPr>
              <a:t>Signaal gestuurd toezicht</a:t>
            </a:r>
          </a:p>
          <a:p>
            <a:pPr lvl="0" algn="just"/>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Het signaal gestuurde toezicht is eveneens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reactief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en wordt uitgevoerd in reactie op signalen (van gemeenten, cliënten, zorgconsulenten etc.) over onderwerpen die de kwaliteit van de aangeboden zorg raken. Deze vorm van inspecteren wordt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alleen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uitgevoerd na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opdracht van de gemeente</a:t>
            </a:r>
            <a:endParaRPr lang="nl-NL" b="1" dirty="0"/>
          </a:p>
        </p:txBody>
      </p:sp>
    </p:spTree>
    <p:extLst>
      <p:ext uri="{BB962C8B-B14F-4D97-AF65-F5344CB8AC3E}">
        <p14:creationId xmlns:p14="http://schemas.microsoft.com/office/powerpoint/2010/main" val="122963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56ACB09-2A69-6889-47FB-92A8425EB007}"/>
              </a:ext>
            </a:extLst>
          </p:cNvPr>
          <p:cNvSpPr txBox="1"/>
          <p:nvPr/>
        </p:nvSpPr>
        <p:spPr>
          <a:xfrm>
            <a:off x="3048000" y="1186177"/>
            <a:ext cx="6096000" cy="4748223"/>
          </a:xfrm>
          <a:prstGeom prst="rect">
            <a:avLst/>
          </a:prstGeom>
          <a:noFill/>
        </p:spPr>
        <p:txBody>
          <a:bodyPr wrap="square">
            <a:spAutoFit/>
          </a:bodyPr>
          <a:lstStyle/>
          <a:p>
            <a:pPr algn="just"/>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Proactief toezicht</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Het proactieve toezicht is toezicht dat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regelmatig en preventief </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wordt uitgevoerd bij zorgaanbieders en gericht is op </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kwaliteitsverbetering. </a:t>
            </a:r>
          </a:p>
          <a:p>
            <a:pPr algn="just">
              <a:lnSpc>
                <a:spcPct val="115000"/>
              </a:lnSpc>
              <a:spcAft>
                <a:spcPts val="1000"/>
              </a:spcAft>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Deze vorm van toezicht houden (regulier kwaliteitstoezicht) richt zich op het wettelijke kader en eventuele gemeentelijke accenten (risico gestuurde benadering). Het omvat een controle op het kwaliteitshandboek/werkafspraken en procedures en een gesprek met de directie/kwaliteitsmedewerker en/of leidinggevende. </a:t>
            </a:r>
          </a:p>
          <a:p>
            <a:pPr algn="just">
              <a:lnSpc>
                <a:spcPct val="115000"/>
              </a:lnSpc>
              <a:spcAft>
                <a:spcPts val="1000"/>
              </a:spcAft>
            </a:pPr>
            <a:r>
              <a:rPr lang="nl-NL" sz="1800" dirty="0">
                <a:effectLst/>
                <a:latin typeface="Calibri" panose="020F0502020204030204" pitchFamily="34" charset="0"/>
                <a:ea typeface="MS Mincho" panose="02020609040205080304" pitchFamily="49" charset="-128"/>
                <a:cs typeface="Times New Roman" panose="02020603050405020304" pitchFamily="18" charset="0"/>
              </a:rPr>
              <a:t>Processen worden getoetst aan de praktijk/uitvoering en er wordt zo gecontroleerd of papieren afspraken in de praktijk worden uitgevoerd. Zo vindt er een interview plaats met beroepskrachten, cliënten en een observatie in de praktijk. </a:t>
            </a:r>
            <a:endParaRPr lang="nl-NL"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46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07060B8-7B17-5EE3-73CC-9D94C9FA3C8B}"/>
              </a:ext>
            </a:extLst>
          </p:cNvPr>
          <p:cNvSpPr txBox="1"/>
          <p:nvPr/>
        </p:nvSpPr>
        <p:spPr>
          <a:xfrm>
            <a:off x="2438400" y="1267968"/>
            <a:ext cx="6900672" cy="3385542"/>
          </a:xfrm>
          <a:prstGeom prst="rect">
            <a:avLst/>
          </a:prstGeom>
          <a:noFill/>
        </p:spPr>
        <p:txBody>
          <a:bodyPr wrap="square" rtlCol="0">
            <a:spAutoFit/>
          </a:bodyPr>
          <a:lstStyle/>
          <a:p>
            <a:r>
              <a:rPr lang="nl-NL" sz="2800" dirty="0"/>
              <a:t>Huidige ontwikkelingen gemeentes</a:t>
            </a:r>
          </a:p>
          <a:p>
            <a:endParaRPr lang="nl-NL" sz="2800" dirty="0"/>
          </a:p>
          <a:p>
            <a:endParaRPr lang="nl-NL" sz="2800" dirty="0"/>
          </a:p>
          <a:p>
            <a:endParaRPr lang="nl-NL" sz="2800" dirty="0"/>
          </a:p>
          <a:p>
            <a:endParaRPr lang="nl-NL" sz="2800" dirty="0"/>
          </a:p>
          <a:p>
            <a:endParaRPr lang="nl-NL" sz="2800" dirty="0"/>
          </a:p>
          <a:p>
            <a:endParaRPr lang="nl-NL" sz="2800" dirty="0"/>
          </a:p>
          <a:p>
            <a:endParaRPr lang="nl-NL" dirty="0"/>
          </a:p>
        </p:txBody>
      </p:sp>
    </p:spTree>
    <p:extLst>
      <p:ext uri="{BB962C8B-B14F-4D97-AF65-F5344CB8AC3E}">
        <p14:creationId xmlns:p14="http://schemas.microsoft.com/office/powerpoint/2010/main" val="222260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3A3E604-B5BE-5E64-F434-DA796C1C5E67}"/>
              </a:ext>
            </a:extLst>
          </p:cNvPr>
          <p:cNvSpPr txBox="1"/>
          <p:nvPr/>
        </p:nvSpPr>
        <p:spPr>
          <a:xfrm>
            <a:off x="2840736" y="1255776"/>
            <a:ext cx="5815584" cy="584775"/>
          </a:xfrm>
          <a:prstGeom prst="rect">
            <a:avLst/>
          </a:prstGeom>
          <a:noFill/>
        </p:spPr>
        <p:txBody>
          <a:bodyPr wrap="square" rtlCol="0">
            <a:spAutoFit/>
          </a:bodyPr>
          <a:lstStyle/>
          <a:p>
            <a:r>
              <a:rPr lang="nl-NL" sz="3200" dirty="0"/>
              <a:t>Zijn er nog vragen?</a:t>
            </a:r>
          </a:p>
        </p:txBody>
      </p:sp>
    </p:spTree>
    <p:extLst>
      <p:ext uri="{BB962C8B-B14F-4D97-AF65-F5344CB8AC3E}">
        <p14:creationId xmlns:p14="http://schemas.microsoft.com/office/powerpoint/2010/main" val="357899235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Breedbeeld</PresentationFormat>
  <Paragraphs>34</Paragraphs>
  <Slides>9</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Aptos</vt:lpstr>
      <vt:lpstr>Aptos Display</vt:lpstr>
      <vt:lpstr>Arial</vt:lpstr>
      <vt:lpstr>Calibri</vt:lpstr>
      <vt:lpstr>Times</vt:lpstr>
      <vt:lpstr>Kantoorthema</vt:lpstr>
      <vt:lpstr>Toezicht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Toezicht</dc:title>
  <dc:creator>Angeline van Duijn</dc:creator>
  <cp:lastModifiedBy>Selina Deinum</cp:lastModifiedBy>
  <cp:revision>2</cp:revision>
  <dcterms:created xsi:type="dcterms:W3CDTF">2024-05-24T11:27:42Z</dcterms:created>
  <dcterms:modified xsi:type="dcterms:W3CDTF">2024-06-28T10:18:29Z</dcterms:modified>
</cp:coreProperties>
</file>